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nva Sans" panose="020B0604020202020204" charset="0"/>
      <p:regular r:id="rId17"/>
    </p:embeddedFont>
    <p:embeddedFont>
      <p:font typeface="Canva Sans Bold" panose="020B0604020202020204" charset="0"/>
      <p:regular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Bold" panose="020B0806030504020204" charset="0"/>
      <p:regular r:id="rId23"/>
    </p:embeddedFont>
    <p:embeddedFont>
      <p:font typeface="Raleway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15.svg"/><Relationship Id="rId3" Type="http://schemas.openxmlformats.org/officeDocument/2006/relationships/image" Target="../media/image17.png"/><Relationship Id="rId7" Type="http://schemas.openxmlformats.org/officeDocument/2006/relationships/image" Target="../media/image19.png"/><Relationship Id="rId12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2.svg"/><Relationship Id="rId10" Type="http://schemas.openxmlformats.org/officeDocument/2006/relationships/image" Target="../media/image22.png"/><Relationship Id="rId4" Type="http://schemas.openxmlformats.org/officeDocument/2006/relationships/image" Target="../media/image11.png"/><Relationship Id="rId9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6430004" y="6015104"/>
            <a:ext cx="3121583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0" y="0"/>
            <a:ext cx="977412" cy="977412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092DB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9824518" y="-1109851"/>
            <a:ext cx="17258531" cy="11649509"/>
          </a:xfrm>
          <a:custGeom>
            <a:avLst/>
            <a:gdLst/>
            <a:ahLst/>
            <a:cxnLst/>
            <a:rect l="l" t="t" r="r" b="b"/>
            <a:pathLst>
              <a:path w="17258531" h="11649509">
                <a:moveTo>
                  <a:pt x="0" y="0"/>
                </a:moveTo>
                <a:lnTo>
                  <a:pt x="17258531" y="0"/>
                </a:lnTo>
                <a:lnTo>
                  <a:pt x="17258531" y="11649509"/>
                </a:lnTo>
                <a:lnTo>
                  <a:pt x="0" y="116495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5748115" y="-720015"/>
            <a:ext cx="16052085" cy="13480319"/>
            <a:chOff x="0" y="0"/>
            <a:chExt cx="4227710" cy="35503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27709" cy="3550372"/>
            </a:xfrm>
            <a:custGeom>
              <a:avLst/>
              <a:gdLst/>
              <a:ahLst/>
              <a:cxnLst/>
              <a:rect l="l" t="t" r="r" b="b"/>
              <a:pathLst>
                <a:path w="4227709" h="3550372">
                  <a:moveTo>
                    <a:pt x="0" y="0"/>
                  </a:moveTo>
                  <a:lnTo>
                    <a:pt x="4227709" y="0"/>
                  </a:lnTo>
                  <a:lnTo>
                    <a:pt x="4227709" y="3550372"/>
                  </a:lnTo>
                  <a:lnTo>
                    <a:pt x="0" y="3550372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4227710" cy="3578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aphicFrame>
        <p:nvGraphicFramePr>
          <p:cNvPr id="10" name="Table 10"/>
          <p:cNvGraphicFramePr>
            <a:graphicFrameLocks noGrp="1"/>
          </p:cNvGraphicFramePr>
          <p:nvPr/>
        </p:nvGraphicFramePr>
        <p:xfrm>
          <a:off x="380691" y="5814326"/>
          <a:ext cx="8575488" cy="3800475"/>
        </p:xfrm>
        <a:graphic>
          <a:graphicData uri="http://schemas.openxmlformats.org/drawingml/2006/table">
            <a:tbl>
              <a:tblPr/>
              <a:tblGrid>
                <a:gridCol w="591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770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064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Adm No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"/>
                        </a:rPr>
                        <a:t>1.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dirty="0">
                          <a:solidFill>
                            <a:srgbClr val="FFFFFF"/>
                          </a:solidFill>
                          <a:latin typeface="Open Sans Bold"/>
                        </a:rPr>
                        <a:t>Preston </a:t>
                      </a:r>
                      <a:r>
                        <a:rPr lang="en-US" sz="1599" dirty="0" err="1">
                          <a:solidFill>
                            <a:srgbClr val="FFFFFF"/>
                          </a:solidFill>
                          <a:latin typeface="Open Sans Bold"/>
                        </a:rPr>
                        <a:t>Mayieka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COM/047/21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"/>
                        </a:rPr>
                        <a:t>2.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dirty="0">
                          <a:solidFill>
                            <a:srgbClr val="FFFFFF"/>
                          </a:solidFill>
                          <a:latin typeface="Open Sans Bold"/>
                        </a:rPr>
                        <a:t>Shadrack </a:t>
                      </a:r>
                      <a:r>
                        <a:rPr lang="en-US" sz="1599" dirty="0" err="1">
                          <a:solidFill>
                            <a:srgbClr val="FFFFFF"/>
                          </a:solidFill>
                          <a:latin typeface="Open Sans Bold"/>
                        </a:rPr>
                        <a:t>Kimaau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COM/017/21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"/>
                        </a:rPr>
                        <a:t>3.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Vladmir Nyataige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COM/062/21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0095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"/>
                        </a:rPr>
                        <a:t>4.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>
                          <a:solidFill>
                            <a:srgbClr val="FFFFFF"/>
                          </a:solidFill>
                          <a:latin typeface="Open Sans Bold"/>
                        </a:rPr>
                        <a:t>Lewis Kiprono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599" dirty="0">
                          <a:solidFill>
                            <a:srgbClr val="FFFFFF"/>
                          </a:solidFill>
                          <a:latin typeface="Open Sans Bold"/>
                        </a:rPr>
                        <a:t>COM/032/21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" name="Freeform 11"/>
          <p:cNvSpPr/>
          <p:nvPr/>
        </p:nvSpPr>
        <p:spPr>
          <a:xfrm>
            <a:off x="8087840" y="3289113"/>
            <a:ext cx="1736677" cy="1563010"/>
          </a:xfrm>
          <a:custGeom>
            <a:avLst/>
            <a:gdLst/>
            <a:ahLst/>
            <a:cxnLst/>
            <a:rect l="l" t="t" r="r" b="b"/>
            <a:pathLst>
              <a:path w="1736677" h="1563010">
                <a:moveTo>
                  <a:pt x="0" y="0"/>
                </a:moveTo>
                <a:lnTo>
                  <a:pt x="1736678" y="0"/>
                </a:lnTo>
                <a:lnTo>
                  <a:pt x="1736678" y="1563009"/>
                </a:lnTo>
                <a:lnTo>
                  <a:pt x="0" y="15630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88706" y="-71610"/>
            <a:ext cx="9413196" cy="5124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638"/>
              </a:lnSpc>
              <a:spcBef>
                <a:spcPct val="0"/>
              </a:spcBef>
            </a:pPr>
            <a:r>
              <a:rPr lang="en-US" sz="9741" dirty="0">
                <a:solidFill>
                  <a:srgbClr val="FFFFFF"/>
                </a:solidFill>
                <a:latin typeface="Raleway Bold"/>
              </a:rPr>
              <a:t>BICYCLE E-COMMERCE SYSTEM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103477" y="713251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71616"/>
                </a:solidFill>
                <a:latin typeface="Open Sans"/>
              </a:rPr>
              <a:t>Page 01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78656" y="6242726"/>
            <a:ext cx="545862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171616"/>
                </a:solidFill>
                <a:latin typeface="Open Sans"/>
              </a:rPr>
              <a:t>20</a:t>
            </a:r>
          </a:p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171616"/>
                </a:solidFill>
                <a:latin typeface="Open Sans"/>
              </a:rPr>
              <a:t>22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80691" y="5231833"/>
            <a:ext cx="2156259" cy="363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9"/>
              </a:lnSpc>
              <a:spcBef>
                <a:spcPct val="0"/>
              </a:spcBef>
            </a:pPr>
            <a:r>
              <a:rPr lang="en-US" sz="2192">
                <a:solidFill>
                  <a:srgbClr val="FFFFFF"/>
                </a:solidFill>
                <a:latin typeface="Open Sans Bold"/>
              </a:rPr>
              <a:t>Presented By: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80691" y="9795776"/>
            <a:ext cx="8575488" cy="363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69"/>
              </a:lnSpc>
              <a:spcBef>
                <a:spcPct val="0"/>
              </a:spcBef>
            </a:pPr>
            <a:r>
              <a:rPr lang="en-US" sz="2192">
                <a:solidFill>
                  <a:srgbClr val="FFFFFF"/>
                </a:solidFill>
                <a:latin typeface="Open Sans Bold"/>
              </a:rPr>
              <a:t>For COMP 311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67897" y="-120015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-11747"/>
            <a:ext cx="939165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6. Limitations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7205" y="2725579"/>
            <a:ext cx="1676209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Security Concerns: 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The system might be vulnerable to cyber attacks such as payment fraud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15313" y="4305300"/>
            <a:ext cx="1495234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Technical Challenges: 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including hosting, server maintenance, power loss may hinder business operations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83358" y="9729719"/>
            <a:ext cx="1155823" cy="264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09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76457" y="857250"/>
            <a:ext cx="6412468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76457" y="3641614"/>
            <a:ext cx="15682843" cy="42675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In conclusion, the bicycle e-commerce system offers an </a:t>
            </a:r>
            <a:r>
              <a:rPr lang="en-US" sz="3399" dirty="0">
                <a:solidFill>
                  <a:srgbClr val="000000"/>
                </a:solidFill>
                <a:latin typeface="Canva Sans Bold"/>
              </a:rPr>
              <a:t>efficient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and </a:t>
            </a:r>
            <a:r>
              <a:rPr lang="en-US" sz="3399" dirty="0">
                <a:solidFill>
                  <a:srgbClr val="000000"/>
                </a:solidFill>
                <a:latin typeface="Canva Sans Bold"/>
              </a:rPr>
              <a:t>user-friendly platform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for customers to purchase bicycles online. </a:t>
            </a:r>
          </a:p>
          <a:p>
            <a:pPr marL="457200" indent="-457200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With its wide range of products, competitive prices, and secure payment system, customers can shop with confidence and </a:t>
            </a:r>
            <a:r>
              <a:rPr lang="en-US" sz="3399" b="1" dirty="0">
                <a:solidFill>
                  <a:srgbClr val="000000"/>
                </a:solidFill>
                <a:latin typeface="Canva Sans"/>
              </a:rPr>
              <a:t>ease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. </a:t>
            </a:r>
          </a:p>
          <a:p>
            <a:pPr marL="457200" indent="-457200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Furthermore, the system's </a:t>
            </a:r>
            <a:r>
              <a:rPr lang="en-US" sz="3399" b="1" dirty="0">
                <a:solidFill>
                  <a:srgbClr val="000000"/>
                </a:solidFill>
                <a:latin typeface="Canva Sans"/>
              </a:rPr>
              <a:t>streamlined order processing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.</a:t>
            </a:r>
          </a:p>
          <a:p>
            <a:pPr marL="457200" indent="-457200">
              <a:lnSpc>
                <a:spcPts val="4759"/>
              </a:lnSpc>
              <a:buFont typeface="Arial" panose="020B0604020202020204" pitchFamily="34" charset="0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"/>
              </a:rPr>
              <a:t>Overall, the bicycle ecommerce system provides a convenient and reliable solution for anyone looking to purchase bicycles online.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76457" y="4193430"/>
            <a:ext cx="6412468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latin typeface="Open Sans"/>
              </a:rPr>
              <a:t>a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74876" y="2997775"/>
            <a:ext cx="262733" cy="262733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274876" y="3736995"/>
            <a:ext cx="262733" cy="262733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274876" y="4426431"/>
            <a:ext cx="262733" cy="262733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274876" y="6211969"/>
            <a:ext cx="262733" cy="262733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10389952" y="984028"/>
            <a:ext cx="7626314" cy="7869554"/>
          </a:xfrm>
          <a:custGeom>
            <a:avLst/>
            <a:gdLst/>
            <a:ahLst/>
            <a:cxnLst/>
            <a:rect l="l" t="t" r="r" b="b"/>
            <a:pathLst>
              <a:path w="7626314" h="7869554">
                <a:moveTo>
                  <a:pt x="0" y="0"/>
                </a:moveTo>
                <a:lnTo>
                  <a:pt x="7626314" y="0"/>
                </a:lnTo>
                <a:lnTo>
                  <a:pt x="7626314" y="7869555"/>
                </a:lnTo>
                <a:lnTo>
                  <a:pt x="0" y="78695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79947" y="1435596"/>
            <a:ext cx="9122179" cy="11372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39"/>
              </a:lnSpc>
              <a:spcBef>
                <a:spcPct val="0"/>
              </a:spcBef>
            </a:pPr>
            <a:r>
              <a:rPr lang="en-US" sz="6599" dirty="0">
                <a:solidFill>
                  <a:srgbClr val="171616"/>
                </a:solidFill>
                <a:latin typeface="Raleway Bold"/>
              </a:rPr>
              <a:t>Table Of Contents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938001" y="2911972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171616"/>
                </a:solidFill>
                <a:latin typeface="Open Sans"/>
              </a:rPr>
              <a:t>Problem Statement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938001" y="3603487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171616"/>
                </a:solidFill>
                <a:latin typeface="Open Sans"/>
              </a:rPr>
              <a:t>Objectives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38001" y="4295003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Features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38001" y="4945379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171616"/>
                </a:solidFill>
                <a:latin typeface="Open Sans"/>
              </a:rPr>
              <a:t>Demo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274876" y="5012134"/>
            <a:ext cx="262733" cy="262733"/>
            <a:chOff x="0" y="0"/>
            <a:chExt cx="6350000" cy="635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1938001" y="5465209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Limitations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938001" y="6832999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171616"/>
                </a:solidFill>
                <a:latin typeface="Open Sans"/>
              </a:rPr>
              <a:t>Conclusion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274876" y="6871099"/>
            <a:ext cx="262733" cy="262733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274876" y="5598716"/>
            <a:ext cx="262733" cy="262733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938001" y="6145214"/>
            <a:ext cx="6161422" cy="396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399" dirty="0">
                <a:solidFill>
                  <a:srgbClr val="171616"/>
                </a:solidFill>
                <a:latin typeface="Open Sans"/>
              </a:rPr>
              <a:t>Benefits of this system</a:t>
            </a:r>
          </a:p>
        </p:txBody>
      </p:sp>
      <p:sp>
        <p:nvSpPr>
          <p:cNvPr id="26" name="Freeform 26"/>
          <p:cNvSpPr/>
          <p:nvPr/>
        </p:nvSpPr>
        <p:spPr>
          <a:xfrm>
            <a:off x="-2839924" y="9181707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K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315378" y="-36846"/>
            <a:ext cx="1547219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986285" lvl="1" indent="-993143">
              <a:lnSpc>
                <a:spcPts val="12880"/>
              </a:lnSpc>
              <a:spcBef>
                <a:spcPct val="0"/>
              </a:spcBef>
              <a:buAutoNum type="arabicPeriod"/>
            </a:pPr>
            <a:r>
              <a:rPr lang="en-US" sz="9200">
                <a:solidFill>
                  <a:srgbClr val="171616"/>
                </a:solidFill>
                <a:latin typeface="Canva Sans Bold"/>
              </a:rPr>
              <a:t>Problem Statement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92883" y="2914650"/>
            <a:ext cx="19275714" cy="5332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Selling bikes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physically 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is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tough 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because the customer reach is limited.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The customers have to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travel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to the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sellers place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in order to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view, inspect and test bikes.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It's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hard to find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the right bike, and sometimes the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stores don't have what buyers want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.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For sellers,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finding buyers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and managing 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sales records 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can be a challenge. 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958" dirty="0">
                <a:solidFill>
                  <a:srgbClr val="171616"/>
                </a:solidFill>
                <a:latin typeface="Open Sans"/>
              </a:rPr>
              <a:t>This makes</a:t>
            </a:r>
            <a:r>
              <a:rPr lang="en-US" sz="2958" dirty="0">
                <a:solidFill>
                  <a:srgbClr val="171616"/>
                </a:solidFill>
                <a:latin typeface="Open Sans Bold"/>
              </a:rPr>
              <a:t> buying and selling</a:t>
            </a:r>
            <a:r>
              <a:rPr lang="en-US" sz="2958" dirty="0">
                <a:solidFill>
                  <a:srgbClr val="171616"/>
                </a:solidFill>
                <a:latin typeface="Open Sans"/>
              </a:rPr>
              <a:t> bikes a difficulty for everyone involved.</a:t>
            </a:r>
          </a:p>
          <a:p>
            <a:pPr>
              <a:lnSpc>
                <a:spcPct val="200000"/>
              </a:lnSpc>
              <a:spcBef>
                <a:spcPct val="0"/>
              </a:spcBef>
            </a:pPr>
            <a:endParaRPr lang="en-US" sz="2958" dirty="0">
              <a:solidFill>
                <a:srgbClr val="171616"/>
              </a:solidFill>
              <a:latin typeface="Open Sa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7467897" y="-120015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04481" y="137040"/>
            <a:ext cx="10095241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880"/>
              </a:lnSpc>
              <a:spcBef>
                <a:spcPct val="0"/>
              </a:spcBef>
            </a:pPr>
            <a:r>
              <a:rPr lang="en-US" sz="9200">
                <a:solidFill>
                  <a:srgbClr val="171616"/>
                </a:solidFill>
                <a:latin typeface="Canva Sans Bold"/>
              </a:rPr>
              <a:t>2. Objectives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4669" y="3417939"/>
            <a:ext cx="17060199" cy="42360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0527" lvl="1" indent="-375264">
              <a:lnSpc>
                <a:spcPts val="4866"/>
              </a:lnSpc>
              <a:buAutoNum type="arabicPeriod"/>
            </a:pPr>
            <a:r>
              <a:rPr lang="en-US" sz="3476">
                <a:solidFill>
                  <a:srgbClr val="171616"/>
                </a:solidFill>
                <a:latin typeface="Canva Sans Bold"/>
              </a:rPr>
              <a:t>To enhance User Experience - </a:t>
            </a:r>
            <a:r>
              <a:rPr lang="en-US" sz="3476">
                <a:solidFill>
                  <a:srgbClr val="171616"/>
                </a:solidFill>
                <a:latin typeface="Canva Sans"/>
              </a:rPr>
              <a:t>Through User Friendly interfaces, that allow the user easily purchase the bike he/she wants.</a:t>
            </a:r>
          </a:p>
          <a:p>
            <a:pPr marL="750527" lvl="1" indent="-375264">
              <a:lnSpc>
                <a:spcPts val="4866"/>
              </a:lnSpc>
              <a:buAutoNum type="arabicPeriod"/>
            </a:pPr>
            <a:r>
              <a:rPr lang="en-US" sz="3476">
                <a:solidFill>
                  <a:srgbClr val="171616"/>
                </a:solidFill>
                <a:latin typeface="Canva Sans Bold"/>
              </a:rPr>
              <a:t>To Provide Clear Information about bikes -</a:t>
            </a:r>
            <a:r>
              <a:rPr lang="en-US" sz="3476">
                <a:solidFill>
                  <a:srgbClr val="171616"/>
                </a:solidFill>
                <a:latin typeface="Canva Sans"/>
              </a:rPr>
              <a:t> Each bike has its own page containing, name, price, description, category</a:t>
            </a:r>
          </a:p>
          <a:p>
            <a:pPr marL="750527" lvl="1" indent="-375264">
              <a:lnSpc>
                <a:spcPts val="4866"/>
              </a:lnSpc>
              <a:buAutoNum type="arabicPeriod"/>
            </a:pPr>
            <a:r>
              <a:rPr lang="en-US" sz="3476">
                <a:solidFill>
                  <a:srgbClr val="171616"/>
                </a:solidFill>
                <a:latin typeface="Canva Sans Bold"/>
              </a:rPr>
              <a:t>To simplify record keeping and retrieval - </a:t>
            </a:r>
            <a:r>
              <a:rPr lang="en-US" sz="3476">
                <a:solidFill>
                  <a:srgbClr val="171616"/>
                </a:solidFill>
                <a:latin typeface="Canva Sans"/>
              </a:rPr>
              <a:t>Through electronic database and report generation</a:t>
            </a:r>
          </a:p>
          <a:p>
            <a:pPr marL="750527" lvl="1" indent="-375264">
              <a:lnSpc>
                <a:spcPts val="4866"/>
              </a:lnSpc>
              <a:spcBef>
                <a:spcPct val="0"/>
              </a:spcBef>
              <a:buAutoNum type="arabicPeriod"/>
            </a:pPr>
            <a:r>
              <a:rPr lang="en-US" sz="3476">
                <a:solidFill>
                  <a:srgbClr val="171616"/>
                </a:solidFill>
                <a:latin typeface="Canva Sans Bold"/>
              </a:rPr>
              <a:t>To expand market reach - </a:t>
            </a:r>
            <a:r>
              <a:rPr lang="en-US" sz="3476">
                <a:solidFill>
                  <a:srgbClr val="171616"/>
                </a:solidFill>
                <a:latin typeface="Canva Sans"/>
              </a:rPr>
              <a:t>reach a broader audience </a:t>
            </a:r>
          </a:p>
        </p:txBody>
      </p:sp>
      <p:sp>
        <p:nvSpPr>
          <p:cNvPr id="4" name="Freeform 4"/>
          <p:cNvSpPr/>
          <p:nvPr/>
        </p:nvSpPr>
        <p:spPr>
          <a:xfrm>
            <a:off x="17259300" y="-20574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05803" y="-11747"/>
            <a:ext cx="8057197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3. Features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05803" y="2419667"/>
            <a:ext cx="14952345" cy="6114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Browse and Purchase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: Users can easily browse through a wide range of bicycles available on the platform and make purchases with just a few clicks.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User Authentication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: User can login / sign up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Order Management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: Users can view their order history, track the status of their orders, and </a:t>
            </a:r>
            <a:r>
              <a:rPr lang="en-US" sz="3399" b="1" dirty="0">
                <a:solidFill>
                  <a:srgbClr val="000000"/>
                </a:solidFill>
                <a:latin typeface="Canva Sans"/>
              </a:rPr>
              <a:t>admins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can manage the orders conveniently.</a:t>
            </a:r>
          </a:p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Dynamic Report Generation – </a:t>
            </a:r>
            <a:r>
              <a:rPr lang="en-US" sz="3399" dirty="0">
                <a:solidFill>
                  <a:srgbClr val="000000"/>
                </a:solidFill>
                <a:latin typeface="Canva Sans" panose="020B0604020202020204" charset="0"/>
              </a:rPr>
              <a:t>Can generate reports on orders, inventory and users</a:t>
            </a:r>
          </a:p>
          <a:p>
            <a:pPr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-3086100" y="92583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-1457328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24000">
            <a:off x="1628146" y="6364394"/>
            <a:ext cx="4631694" cy="3209452"/>
          </a:xfrm>
          <a:custGeom>
            <a:avLst/>
            <a:gdLst/>
            <a:ahLst/>
            <a:cxnLst/>
            <a:rect l="l" t="t" r="r" b="b"/>
            <a:pathLst>
              <a:path w="4631694" h="3209452">
                <a:moveTo>
                  <a:pt x="22182" y="0"/>
                </a:moveTo>
                <a:lnTo>
                  <a:pt x="4631694" y="32181"/>
                </a:lnTo>
                <a:lnTo>
                  <a:pt x="4609512" y="3209452"/>
                </a:lnTo>
                <a:lnTo>
                  <a:pt x="0" y="3177271"/>
                </a:lnTo>
                <a:lnTo>
                  <a:pt x="22182" y="0"/>
                </a:lnTo>
                <a:close/>
              </a:path>
            </a:pathLst>
          </a:custGeom>
          <a:blipFill>
            <a:blip r:embed="rId4"/>
            <a:stretch>
              <a:fillRect l="-41368" t="-20446" r="-37008" b="-24354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99556" y="2277633"/>
            <a:ext cx="7466980" cy="3378913"/>
          </a:xfrm>
          <a:custGeom>
            <a:avLst/>
            <a:gdLst/>
            <a:ahLst/>
            <a:cxnLst/>
            <a:rect l="l" t="t" r="r" b="b"/>
            <a:pathLst>
              <a:path w="7466980" h="3378913">
                <a:moveTo>
                  <a:pt x="0" y="0"/>
                </a:moveTo>
                <a:lnTo>
                  <a:pt x="7466980" y="0"/>
                </a:lnTo>
                <a:lnTo>
                  <a:pt x="7466980" y="3378912"/>
                </a:lnTo>
                <a:lnTo>
                  <a:pt x="0" y="337891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004" t="-22443" r="-6586" b="-19999"/>
            </a:stretch>
          </a:blipFill>
        </p:spPr>
      </p:sp>
      <p:sp>
        <p:nvSpPr>
          <p:cNvPr id="5" name="Freeform 5"/>
          <p:cNvSpPr/>
          <p:nvPr/>
        </p:nvSpPr>
        <p:spPr>
          <a:xfrm rot="5400000">
            <a:off x="3285678" y="5230838"/>
            <a:ext cx="1294736" cy="1051973"/>
          </a:xfrm>
          <a:custGeom>
            <a:avLst/>
            <a:gdLst/>
            <a:ahLst/>
            <a:cxnLst/>
            <a:rect l="l" t="t" r="r" b="b"/>
            <a:pathLst>
              <a:path w="1294736" h="1051973">
                <a:moveTo>
                  <a:pt x="0" y="0"/>
                </a:moveTo>
                <a:lnTo>
                  <a:pt x="1294736" y="0"/>
                </a:lnTo>
                <a:lnTo>
                  <a:pt x="1294736" y="1051973"/>
                </a:lnTo>
                <a:lnTo>
                  <a:pt x="0" y="10519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009428" y="3676725"/>
            <a:ext cx="9249872" cy="5592267"/>
          </a:xfrm>
          <a:custGeom>
            <a:avLst/>
            <a:gdLst/>
            <a:ahLst/>
            <a:cxnLst/>
            <a:rect l="l" t="t" r="r" b="b"/>
            <a:pathLst>
              <a:path w="9249872" h="5592267">
                <a:moveTo>
                  <a:pt x="0" y="0"/>
                </a:moveTo>
                <a:lnTo>
                  <a:pt x="9249872" y="0"/>
                </a:lnTo>
                <a:lnTo>
                  <a:pt x="9249872" y="5592267"/>
                </a:lnTo>
                <a:lnTo>
                  <a:pt x="0" y="559226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821014" y="8115313"/>
            <a:ext cx="2536230" cy="1442481"/>
          </a:xfrm>
          <a:custGeom>
            <a:avLst/>
            <a:gdLst/>
            <a:ahLst/>
            <a:cxnLst/>
            <a:rect l="l" t="t" r="r" b="b"/>
            <a:pathLst>
              <a:path w="2536230" h="1442481">
                <a:moveTo>
                  <a:pt x="0" y="0"/>
                </a:moveTo>
                <a:lnTo>
                  <a:pt x="2536231" y="0"/>
                </a:lnTo>
                <a:lnTo>
                  <a:pt x="2536231" y="1442481"/>
                </a:lnTo>
                <a:lnTo>
                  <a:pt x="0" y="14424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6248805" y="6917146"/>
            <a:ext cx="1294736" cy="1051973"/>
          </a:xfrm>
          <a:custGeom>
            <a:avLst/>
            <a:gdLst/>
            <a:ahLst/>
            <a:cxnLst/>
            <a:rect l="l" t="t" r="r" b="b"/>
            <a:pathLst>
              <a:path w="1294736" h="1051973">
                <a:moveTo>
                  <a:pt x="0" y="0"/>
                </a:moveTo>
                <a:lnTo>
                  <a:pt x="1294736" y="0"/>
                </a:lnTo>
                <a:lnTo>
                  <a:pt x="1294736" y="1051974"/>
                </a:lnTo>
                <a:lnTo>
                  <a:pt x="0" y="105197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0" y="-11747"/>
            <a:ext cx="12475717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4. How it works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06</a:t>
            </a:r>
          </a:p>
        </p:txBody>
      </p:sp>
      <p:sp>
        <p:nvSpPr>
          <p:cNvPr id="11" name="Freeform 11"/>
          <p:cNvSpPr/>
          <p:nvPr/>
        </p:nvSpPr>
        <p:spPr>
          <a:xfrm>
            <a:off x="371065" y="4388216"/>
            <a:ext cx="2536230" cy="1442481"/>
          </a:xfrm>
          <a:custGeom>
            <a:avLst/>
            <a:gdLst/>
            <a:ahLst/>
            <a:cxnLst/>
            <a:rect l="l" t="t" r="r" b="b"/>
            <a:pathLst>
              <a:path w="2536230" h="1442481">
                <a:moveTo>
                  <a:pt x="0" y="0"/>
                </a:moveTo>
                <a:lnTo>
                  <a:pt x="2536231" y="0"/>
                </a:lnTo>
                <a:lnTo>
                  <a:pt x="2536231" y="1442481"/>
                </a:lnTo>
                <a:lnTo>
                  <a:pt x="0" y="14424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3712575" y="8433605"/>
            <a:ext cx="2536230" cy="1442481"/>
          </a:xfrm>
          <a:custGeom>
            <a:avLst/>
            <a:gdLst/>
            <a:ahLst/>
            <a:cxnLst/>
            <a:rect l="l" t="t" r="r" b="b"/>
            <a:pathLst>
              <a:path w="2536230" h="1442481">
                <a:moveTo>
                  <a:pt x="0" y="0"/>
                </a:moveTo>
                <a:lnTo>
                  <a:pt x="2536230" y="0"/>
                </a:lnTo>
                <a:lnTo>
                  <a:pt x="2536230" y="1442481"/>
                </a:lnTo>
                <a:lnTo>
                  <a:pt x="0" y="144248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3324" y="1799197"/>
            <a:ext cx="4012095" cy="3581919"/>
          </a:xfrm>
          <a:custGeom>
            <a:avLst/>
            <a:gdLst/>
            <a:ahLst/>
            <a:cxnLst/>
            <a:rect l="l" t="t" r="r" b="b"/>
            <a:pathLst>
              <a:path w="4012095" h="3581919">
                <a:moveTo>
                  <a:pt x="0" y="0"/>
                </a:moveTo>
                <a:lnTo>
                  <a:pt x="4012096" y="0"/>
                </a:lnTo>
                <a:lnTo>
                  <a:pt x="4012096" y="3581920"/>
                </a:lnTo>
                <a:lnTo>
                  <a:pt x="0" y="35819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256" r="-1025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63324" y="5457317"/>
            <a:ext cx="4012095" cy="4667131"/>
          </a:xfrm>
          <a:custGeom>
            <a:avLst/>
            <a:gdLst/>
            <a:ahLst/>
            <a:cxnLst/>
            <a:rect l="l" t="t" r="r" b="b"/>
            <a:pathLst>
              <a:path w="4012095" h="4667131">
                <a:moveTo>
                  <a:pt x="0" y="0"/>
                </a:moveTo>
                <a:lnTo>
                  <a:pt x="4012096" y="0"/>
                </a:lnTo>
                <a:lnTo>
                  <a:pt x="4012096" y="4667131"/>
                </a:lnTo>
                <a:lnTo>
                  <a:pt x="0" y="46671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605069" y="4855130"/>
            <a:ext cx="1294736" cy="1051973"/>
          </a:xfrm>
          <a:custGeom>
            <a:avLst/>
            <a:gdLst/>
            <a:ahLst/>
            <a:cxnLst/>
            <a:rect l="l" t="t" r="r" b="b"/>
            <a:pathLst>
              <a:path w="1294736" h="1051973">
                <a:moveTo>
                  <a:pt x="0" y="0"/>
                </a:moveTo>
                <a:lnTo>
                  <a:pt x="1294737" y="0"/>
                </a:lnTo>
                <a:lnTo>
                  <a:pt x="1294737" y="1051973"/>
                </a:lnTo>
                <a:lnTo>
                  <a:pt x="0" y="10519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899806" y="2336100"/>
            <a:ext cx="3921637" cy="6242433"/>
          </a:xfrm>
          <a:custGeom>
            <a:avLst/>
            <a:gdLst/>
            <a:ahLst/>
            <a:cxnLst/>
            <a:rect l="l" t="t" r="r" b="b"/>
            <a:pathLst>
              <a:path w="3921637" h="6242433">
                <a:moveTo>
                  <a:pt x="0" y="0"/>
                </a:moveTo>
                <a:lnTo>
                  <a:pt x="3921637" y="0"/>
                </a:lnTo>
                <a:lnTo>
                  <a:pt x="3921637" y="6242433"/>
                </a:lnTo>
                <a:lnTo>
                  <a:pt x="0" y="62424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576029" y="2047359"/>
            <a:ext cx="8020970" cy="1745270"/>
          </a:xfrm>
          <a:custGeom>
            <a:avLst/>
            <a:gdLst/>
            <a:ahLst/>
            <a:cxnLst/>
            <a:rect l="l" t="t" r="r" b="b"/>
            <a:pathLst>
              <a:path w="8020970" h="1745270">
                <a:moveTo>
                  <a:pt x="0" y="0"/>
                </a:moveTo>
                <a:lnTo>
                  <a:pt x="8020970" y="0"/>
                </a:lnTo>
                <a:lnTo>
                  <a:pt x="8020970" y="1745270"/>
                </a:lnTo>
                <a:lnTo>
                  <a:pt x="0" y="17452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821443" y="2394008"/>
            <a:ext cx="1294736" cy="1051973"/>
          </a:xfrm>
          <a:custGeom>
            <a:avLst/>
            <a:gdLst/>
            <a:ahLst/>
            <a:cxnLst/>
            <a:rect l="l" t="t" r="r" b="b"/>
            <a:pathLst>
              <a:path w="1294736" h="1051973">
                <a:moveTo>
                  <a:pt x="0" y="0"/>
                </a:moveTo>
                <a:lnTo>
                  <a:pt x="1294736" y="0"/>
                </a:lnTo>
                <a:lnTo>
                  <a:pt x="1294736" y="1051973"/>
                </a:lnTo>
                <a:lnTo>
                  <a:pt x="0" y="10519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3186013" y="8328305"/>
            <a:ext cx="2801003" cy="1796143"/>
          </a:xfrm>
          <a:custGeom>
            <a:avLst/>
            <a:gdLst/>
            <a:ahLst/>
            <a:cxnLst/>
            <a:rect l="l" t="t" r="r" b="b"/>
            <a:pathLst>
              <a:path w="2801003" h="1796143">
                <a:moveTo>
                  <a:pt x="0" y="0"/>
                </a:moveTo>
                <a:lnTo>
                  <a:pt x="2801003" y="0"/>
                </a:lnTo>
                <a:lnTo>
                  <a:pt x="2801003" y="1796143"/>
                </a:lnTo>
                <a:lnTo>
                  <a:pt x="0" y="179614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5400000">
            <a:off x="14126734" y="7307365"/>
            <a:ext cx="919561" cy="747143"/>
          </a:xfrm>
          <a:custGeom>
            <a:avLst/>
            <a:gdLst/>
            <a:ahLst/>
            <a:cxnLst/>
            <a:rect l="l" t="t" r="r" b="b"/>
            <a:pathLst>
              <a:path w="919561" h="747143">
                <a:moveTo>
                  <a:pt x="0" y="0"/>
                </a:moveTo>
                <a:lnTo>
                  <a:pt x="919561" y="0"/>
                </a:lnTo>
                <a:lnTo>
                  <a:pt x="919561" y="747144"/>
                </a:lnTo>
                <a:lnTo>
                  <a:pt x="0" y="7471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3651654" y="5055881"/>
            <a:ext cx="1308432" cy="1303525"/>
          </a:xfrm>
          <a:custGeom>
            <a:avLst/>
            <a:gdLst/>
            <a:ahLst/>
            <a:cxnLst/>
            <a:rect l="l" t="t" r="r" b="b"/>
            <a:pathLst>
              <a:path w="1308432" h="1303525">
                <a:moveTo>
                  <a:pt x="0" y="0"/>
                </a:moveTo>
                <a:lnTo>
                  <a:pt x="1308432" y="0"/>
                </a:lnTo>
                <a:lnTo>
                  <a:pt x="1308432" y="1303525"/>
                </a:lnTo>
                <a:lnTo>
                  <a:pt x="0" y="130352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576029" y="6278179"/>
            <a:ext cx="8020970" cy="752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000"/>
                </a:solidFill>
                <a:latin typeface="Open Sans"/>
              </a:rPr>
              <a:t>Pick Your Bike from the shop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738242" y="3613104"/>
            <a:ext cx="8020970" cy="752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000"/>
                </a:solidFill>
                <a:latin typeface="Open Sans"/>
              </a:rPr>
              <a:t>Track your order location</a:t>
            </a:r>
          </a:p>
        </p:txBody>
      </p:sp>
      <p:sp>
        <p:nvSpPr>
          <p:cNvPr id="13" name="Freeform 13"/>
          <p:cNvSpPr/>
          <p:nvPr/>
        </p:nvSpPr>
        <p:spPr>
          <a:xfrm rot="5400000">
            <a:off x="13960462" y="4401181"/>
            <a:ext cx="690817" cy="561289"/>
          </a:xfrm>
          <a:custGeom>
            <a:avLst/>
            <a:gdLst/>
            <a:ahLst/>
            <a:cxnLst/>
            <a:rect l="l" t="t" r="r" b="b"/>
            <a:pathLst>
              <a:path w="690817" h="561289">
                <a:moveTo>
                  <a:pt x="0" y="0"/>
                </a:moveTo>
                <a:lnTo>
                  <a:pt x="690816" y="0"/>
                </a:lnTo>
                <a:lnTo>
                  <a:pt x="690816" y="561289"/>
                </a:lnTo>
                <a:lnTo>
                  <a:pt x="0" y="56128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363324" y="127159"/>
            <a:ext cx="5536481" cy="752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  <a:spcBef>
                <a:spcPct val="0"/>
              </a:spcBef>
            </a:pPr>
            <a:r>
              <a:rPr lang="en-US" sz="4499">
                <a:solidFill>
                  <a:srgbClr val="000000"/>
                </a:solidFill>
                <a:latin typeface="Open Sans"/>
              </a:rPr>
              <a:t>User authentication</a:t>
            </a:r>
          </a:p>
        </p:txBody>
      </p:sp>
      <p:sp>
        <p:nvSpPr>
          <p:cNvPr id="15" name="Freeform 15"/>
          <p:cNvSpPr/>
          <p:nvPr/>
        </p:nvSpPr>
        <p:spPr>
          <a:xfrm rot="5400000">
            <a:off x="1909591" y="965845"/>
            <a:ext cx="919561" cy="747143"/>
          </a:xfrm>
          <a:custGeom>
            <a:avLst/>
            <a:gdLst/>
            <a:ahLst/>
            <a:cxnLst/>
            <a:rect l="l" t="t" r="r" b="b"/>
            <a:pathLst>
              <a:path w="919561" h="747143">
                <a:moveTo>
                  <a:pt x="0" y="0"/>
                </a:moveTo>
                <a:lnTo>
                  <a:pt x="919562" y="0"/>
                </a:lnTo>
                <a:lnTo>
                  <a:pt x="919562" y="747144"/>
                </a:lnTo>
                <a:lnTo>
                  <a:pt x="0" y="7471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0">
            <a:extLst>
              <a:ext uri="{FF2B5EF4-FFF2-40B4-BE49-F238E27FC236}">
                <a16:creationId xmlns:a16="http://schemas.microsoft.com/office/drawing/2014/main" id="{119C9C42-CE7C-43D7-8062-D9D7844BED26}"/>
              </a:ext>
            </a:extLst>
          </p:cNvPr>
          <p:cNvSpPr txBox="1"/>
          <p:nvPr/>
        </p:nvSpPr>
        <p:spPr>
          <a:xfrm>
            <a:off x="4375419" y="9750517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07</a:t>
            </a:r>
          </a:p>
        </p:txBody>
      </p:sp>
      <p:sp>
        <p:nvSpPr>
          <p:cNvPr id="17" name="Freeform 12">
            <a:extLst>
              <a:ext uri="{FF2B5EF4-FFF2-40B4-BE49-F238E27FC236}">
                <a16:creationId xmlns:a16="http://schemas.microsoft.com/office/drawing/2014/main" id="{40A07E21-B57D-448C-8871-D5F26AD14A6B}"/>
              </a:ext>
            </a:extLst>
          </p:cNvPr>
          <p:cNvSpPr/>
          <p:nvPr/>
        </p:nvSpPr>
        <p:spPr>
          <a:xfrm>
            <a:off x="6607770" y="7607064"/>
            <a:ext cx="2536230" cy="1442481"/>
          </a:xfrm>
          <a:custGeom>
            <a:avLst/>
            <a:gdLst/>
            <a:ahLst/>
            <a:cxnLst/>
            <a:rect l="l" t="t" r="r" b="b"/>
            <a:pathLst>
              <a:path w="2536230" h="1442481">
                <a:moveTo>
                  <a:pt x="0" y="0"/>
                </a:moveTo>
                <a:lnTo>
                  <a:pt x="2536230" y="0"/>
                </a:lnTo>
                <a:lnTo>
                  <a:pt x="2536230" y="1442481"/>
                </a:lnTo>
                <a:lnTo>
                  <a:pt x="0" y="1442481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19600" y="4360228"/>
            <a:ext cx="9090957" cy="15665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Project Demo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467897" y="-120015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-11747"/>
            <a:ext cx="939165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5. Benefits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09495" y="3509604"/>
            <a:ext cx="1495234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Scalable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- As records keep on increasing, it will be easier to manage and retrieve them.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7205" y="2291080"/>
            <a:ext cx="1676209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Increased Sales Opportunities: 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Customers do not necessarily have to travel to local shops to buy commodities.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09495" y="4764918"/>
            <a:ext cx="14952345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Data-driven Decision Making:</a:t>
            </a:r>
            <a:r>
              <a:rPr lang="en-US" sz="3399" dirty="0">
                <a:solidFill>
                  <a:srgbClr val="000000"/>
                </a:solidFill>
                <a:latin typeface="Canva Sans"/>
              </a:rPr>
              <a:t> sales trends help the seller to make decisions that could maximize profit</a:t>
            </a:r>
          </a:p>
        </p:txBody>
      </p:sp>
      <p:sp>
        <p:nvSpPr>
          <p:cNvPr id="7" name="TextBox 10">
            <a:extLst>
              <a:ext uri="{FF2B5EF4-FFF2-40B4-BE49-F238E27FC236}">
                <a16:creationId xmlns:a16="http://schemas.microsoft.com/office/drawing/2014/main" id="{E6ECA0D2-FE58-41C5-843A-29C88E00A75C}"/>
              </a:ext>
            </a:extLst>
          </p:cNvPr>
          <p:cNvSpPr txBox="1"/>
          <p:nvPr/>
        </p:nvSpPr>
        <p:spPr>
          <a:xfrm>
            <a:off x="483358" y="9729719"/>
            <a:ext cx="1155823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  <a:spcBef>
                <a:spcPct val="0"/>
              </a:spcBef>
            </a:pPr>
            <a:r>
              <a:rPr lang="en-US" sz="1599" dirty="0">
                <a:solidFill>
                  <a:srgbClr val="171616"/>
                </a:solidFill>
                <a:latin typeface="Open Sans"/>
              </a:rPr>
              <a:t>Slide 08</a:t>
            </a:r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2EC62CDB-A006-4329-8E50-FA8F790CFF54}"/>
              </a:ext>
            </a:extLst>
          </p:cNvPr>
          <p:cNvSpPr txBox="1"/>
          <p:nvPr/>
        </p:nvSpPr>
        <p:spPr>
          <a:xfrm>
            <a:off x="483358" y="5991679"/>
            <a:ext cx="14952345" cy="1805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Canva Sans Bold"/>
              </a:rPr>
              <a:t>Detailed Product Information: </a:t>
            </a:r>
            <a:r>
              <a:rPr lang="en-US" sz="3399" dirty="0">
                <a:solidFill>
                  <a:srgbClr val="000000"/>
                </a:solidFill>
                <a:latin typeface="Canva Sans" panose="020B0604020202020204" charset="0"/>
              </a:rPr>
              <a:t>It provides comprehensive information about bikes such as name, price, category and description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497</Words>
  <Application>Microsoft Office PowerPoint</Application>
  <PresentationFormat>Custom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Open Sans</vt:lpstr>
      <vt:lpstr>Canva Sans Bold</vt:lpstr>
      <vt:lpstr>Canva Sans</vt:lpstr>
      <vt:lpstr>Calibri</vt:lpstr>
      <vt:lpstr>Raleway Bold</vt:lpstr>
      <vt:lpstr>Open Sans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 311 Project Presentation Slides</dc:title>
  <cp:lastModifiedBy>preston nyamweya</cp:lastModifiedBy>
  <cp:revision>10</cp:revision>
  <dcterms:created xsi:type="dcterms:W3CDTF">2006-08-16T00:00:00Z</dcterms:created>
  <dcterms:modified xsi:type="dcterms:W3CDTF">2024-04-03T10:46:25Z</dcterms:modified>
  <dc:identifier>DAGBKVP_6y8</dc:identifier>
</cp:coreProperties>
</file>

<file path=docProps/thumbnail.jpeg>
</file>